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73" r:id="rId3"/>
    <p:sldId id="306" r:id="rId4"/>
    <p:sldId id="307" r:id="rId5"/>
    <p:sldId id="308" r:id="rId6"/>
    <p:sldId id="276" r:id="rId7"/>
    <p:sldId id="269" r:id="rId8"/>
    <p:sldId id="309" r:id="rId9"/>
    <p:sldId id="310" r:id="rId10"/>
    <p:sldId id="268" r:id="rId11"/>
    <p:sldId id="313" r:id="rId12"/>
    <p:sldId id="314" r:id="rId13"/>
    <p:sldId id="312" r:id="rId14"/>
    <p:sldId id="311" r:id="rId15"/>
    <p:sldId id="266" r:id="rId16"/>
    <p:sldId id="264" r:id="rId17"/>
    <p:sldId id="279" r:id="rId18"/>
    <p:sldId id="270" r:id="rId19"/>
    <p:sldId id="280" r:id="rId20"/>
    <p:sldId id="281" r:id="rId21"/>
    <p:sldId id="282" r:id="rId22"/>
    <p:sldId id="287" r:id="rId23"/>
    <p:sldId id="288" r:id="rId24"/>
    <p:sldId id="260" r:id="rId25"/>
    <p:sldId id="277" r:id="rId26"/>
    <p:sldId id="299" r:id="rId27"/>
    <p:sldId id="289" r:id="rId28"/>
    <p:sldId id="300" r:id="rId29"/>
    <p:sldId id="296" r:id="rId30"/>
    <p:sldId id="301" r:id="rId31"/>
    <p:sldId id="297" r:id="rId32"/>
    <p:sldId id="304" r:id="rId33"/>
    <p:sldId id="302" r:id="rId34"/>
    <p:sldId id="298" r:id="rId35"/>
    <p:sldId id="305" r:id="rId36"/>
    <p:sldId id="27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72" autoAdjust="0"/>
    <p:restoredTop sz="86741" autoAdjust="0"/>
  </p:normalViewPr>
  <p:slideViewPr>
    <p:cSldViewPr snapToGrid="0" snapToObjects="1">
      <p:cViewPr>
        <p:scale>
          <a:sx n="214" d="100"/>
          <a:sy n="214" d="100"/>
        </p:scale>
        <p:origin x="3152" y="-88"/>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7/16/21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28</a:t>
            </a:fld>
            <a:endParaRPr lang="en-US"/>
          </a:p>
        </p:txBody>
      </p:sp>
    </p:spTree>
    <p:extLst>
      <p:ext uri="{BB962C8B-B14F-4D97-AF65-F5344CB8AC3E}">
        <p14:creationId xmlns:p14="http://schemas.microsoft.com/office/powerpoint/2010/main" val="284870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11</a:t>
            </a:fld>
            <a:endParaRPr lang="en-US"/>
          </a:p>
        </p:txBody>
      </p:sp>
    </p:spTree>
    <p:extLst>
      <p:ext uri="{BB962C8B-B14F-4D97-AF65-F5344CB8AC3E}">
        <p14:creationId xmlns:p14="http://schemas.microsoft.com/office/powerpoint/2010/main" val="1873665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12</a:t>
            </a:fld>
            <a:endParaRPr lang="en-US"/>
          </a:p>
        </p:txBody>
      </p:sp>
    </p:spTree>
    <p:extLst>
      <p:ext uri="{BB962C8B-B14F-4D97-AF65-F5344CB8AC3E}">
        <p14:creationId xmlns:p14="http://schemas.microsoft.com/office/powerpoint/2010/main" val="381529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20</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21</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22</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23</a:t>
            </a:fld>
            <a:endParaRPr lang="en-US"/>
          </a:p>
        </p:txBody>
      </p:sp>
    </p:spTree>
    <p:extLst>
      <p:ext uri="{BB962C8B-B14F-4D97-AF65-F5344CB8AC3E}">
        <p14:creationId xmlns:p14="http://schemas.microsoft.com/office/powerpoint/2010/main" val="1153523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7/16/21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7/16/21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7/16/21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7/16/21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linear regression models examining effects of exposure, age, and gender on alpha diversities in multiple body sites. </a:t>
            </a:r>
            <a:r>
              <a:rPr lang="en-US" sz="1000" dirty="0"/>
              <a:t>The regression coefficient, p value, and effect size as measured by partial omega2 are presented for significant variables.</a:t>
            </a:r>
          </a:p>
        </p:txBody>
      </p:sp>
      <p:sp>
        <p:nvSpPr>
          <p:cNvPr id="5" name="TextBox 4">
            <a:extLst>
              <a:ext uri="{FF2B5EF4-FFF2-40B4-BE49-F238E27FC236}">
                <a16:creationId xmlns:a16="http://schemas.microsoft.com/office/drawing/2014/main" id="{F2ECE0E3-A195-ED46-AE4E-4AB44FBF1FE2}"/>
              </a:ext>
            </a:extLst>
          </p:cNvPr>
          <p:cNvSpPr txBox="1"/>
          <p:nvPr/>
        </p:nvSpPr>
        <p:spPr>
          <a:xfrm>
            <a:off x="270900" y="5058521"/>
            <a:ext cx="8250767" cy="161582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Medical exposure consistently has the strongest effects among all factors, across all body sites, in both years for </a:t>
            </a:r>
            <a:r>
              <a:rPr lang="en-US" sz="1100" dirty="0" err="1">
                <a:solidFill>
                  <a:srgbClr val="0000FF"/>
                </a:solidFill>
              </a:rPr>
              <a:t>faith_pd</a:t>
            </a:r>
            <a:r>
              <a:rPr lang="en-US" sz="1100" dirty="0">
                <a:solidFill>
                  <a:srgbClr val="0000FF"/>
                </a:solidFill>
              </a:rPr>
              <a:t> and ASV richness. The effect size for medical exposure for both </a:t>
            </a:r>
            <a:r>
              <a:rPr lang="en-US" sz="1100" dirty="0" err="1">
                <a:solidFill>
                  <a:srgbClr val="0000FF"/>
                </a:solidFill>
              </a:rPr>
              <a:t>faith_pd</a:t>
            </a:r>
            <a:r>
              <a:rPr lang="en-US" sz="1100" dirty="0">
                <a:solidFill>
                  <a:srgbClr val="0000FF"/>
                </a:solidFill>
              </a:rPr>
              <a:t> and ASV generally had medium effects in fecal, oral and nasal microbiome (omega2 in 0.06-0.14) , and large effect in skin microbiome (&gt;0.14)</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 In skin, more medical exposure was associated with as much as 149 more ASV.</a:t>
            </a:r>
          </a:p>
          <a:p>
            <a:pPr marL="285750" indent="-285750">
              <a:buFont typeface="Arial" panose="020B0604020202020204" pitchFamily="34" charset="0"/>
              <a:buChar char="•"/>
            </a:pPr>
            <a:r>
              <a:rPr lang="en-US" sz="1100" dirty="0">
                <a:solidFill>
                  <a:srgbClr val="0000FF"/>
                </a:solidFill>
              </a:rPr>
              <a:t>Age had consistently large effect on fecal and nasal microbiota, especially during the younger age.</a:t>
            </a:r>
          </a:p>
          <a:p>
            <a:pPr marL="285750" indent="-285750">
              <a:buFont typeface="Arial" panose="020B0604020202020204" pitchFamily="34" charset="0"/>
              <a:buChar char="•"/>
            </a:pPr>
            <a:r>
              <a:rPr lang="en-US" sz="1100" dirty="0">
                <a:solidFill>
                  <a:srgbClr val="0000FF"/>
                </a:solidFill>
              </a:rPr>
              <a:t>Interestingly, male villagers had consistently higher alpha diversity in hand microbiome than females, although the effects are only small to medium.</a:t>
            </a:r>
          </a:p>
        </p:txBody>
      </p:sp>
      <p:graphicFrame>
        <p:nvGraphicFramePr>
          <p:cNvPr id="3" name="Table 2">
            <a:extLst>
              <a:ext uri="{FF2B5EF4-FFF2-40B4-BE49-F238E27FC236}">
                <a16:creationId xmlns:a16="http://schemas.microsoft.com/office/drawing/2014/main" id="{0F35C295-08D6-4D38-B89E-EED31D18288C}"/>
              </a:ext>
            </a:extLst>
          </p:cNvPr>
          <p:cNvGraphicFramePr>
            <a:graphicFrameLocks noGrp="1"/>
          </p:cNvGraphicFramePr>
          <p:nvPr>
            <p:extLst>
              <p:ext uri="{D42A27DB-BD31-4B8C-83A1-F6EECF244321}">
                <p14:modId xmlns:p14="http://schemas.microsoft.com/office/powerpoint/2010/main" val="2287123953"/>
              </p:ext>
            </p:extLst>
          </p:nvPr>
        </p:nvGraphicFramePr>
        <p:xfrm>
          <a:off x="318491" y="779174"/>
          <a:ext cx="7772066" cy="4190300"/>
        </p:xfrm>
        <a:graphic>
          <a:graphicData uri="http://schemas.openxmlformats.org/drawingml/2006/table">
            <a:tbl>
              <a:tblPr bandRow="1">
                <a:tableStyleId>{5C22544A-7EE6-4342-B048-85BDC9FD1C3A}</a:tableStyleId>
              </a:tblPr>
              <a:tblGrid>
                <a:gridCol w="633803">
                  <a:extLst>
                    <a:ext uri="{9D8B030D-6E8A-4147-A177-3AD203B41FA5}">
                      <a16:colId xmlns:a16="http://schemas.microsoft.com/office/drawing/2014/main" val="1798238681"/>
                    </a:ext>
                  </a:extLst>
                </a:gridCol>
                <a:gridCol w="430603">
                  <a:extLst>
                    <a:ext uri="{9D8B030D-6E8A-4147-A177-3AD203B41FA5}">
                      <a16:colId xmlns:a16="http://schemas.microsoft.com/office/drawing/2014/main" val="415385463"/>
                    </a:ext>
                  </a:extLst>
                </a:gridCol>
                <a:gridCol w="256137">
                  <a:extLst>
                    <a:ext uri="{9D8B030D-6E8A-4147-A177-3AD203B41FA5}">
                      <a16:colId xmlns:a16="http://schemas.microsoft.com/office/drawing/2014/main" val="1158011993"/>
                    </a:ext>
                  </a:extLst>
                </a:gridCol>
                <a:gridCol w="417903">
                  <a:extLst>
                    <a:ext uri="{9D8B030D-6E8A-4147-A177-3AD203B41FA5}">
                      <a16:colId xmlns:a16="http://schemas.microsoft.com/office/drawing/2014/main" val="1129702957"/>
                    </a:ext>
                  </a:extLst>
                </a:gridCol>
                <a:gridCol w="271853">
                  <a:extLst>
                    <a:ext uri="{9D8B030D-6E8A-4147-A177-3AD203B41FA5}">
                      <a16:colId xmlns:a16="http://schemas.microsoft.com/office/drawing/2014/main" val="351378565"/>
                    </a:ext>
                  </a:extLst>
                </a:gridCol>
                <a:gridCol w="919553">
                  <a:extLst>
                    <a:ext uri="{9D8B030D-6E8A-4147-A177-3AD203B41FA5}">
                      <a16:colId xmlns:a16="http://schemas.microsoft.com/office/drawing/2014/main" val="343735540"/>
                    </a:ext>
                  </a:extLst>
                </a:gridCol>
                <a:gridCol w="417903">
                  <a:extLst>
                    <a:ext uri="{9D8B030D-6E8A-4147-A177-3AD203B41FA5}">
                      <a16:colId xmlns:a16="http://schemas.microsoft.com/office/drawing/2014/main" val="2559964857"/>
                    </a:ext>
                  </a:extLst>
                </a:gridCol>
                <a:gridCol w="271853">
                  <a:extLst>
                    <a:ext uri="{9D8B030D-6E8A-4147-A177-3AD203B41FA5}">
                      <a16:colId xmlns:a16="http://schemas.microsoft.com/office/drawing/2014/main" val="3075023537"/>
                    </a:ext>
                  </a:extLst>
                </a:gridCol>
                <a:gridCol w="919553">
                  <a:extLst>
                    <a:ext uri="{9D8B030D-6E8A-4147-A177-3AD203B41FA5}">
                      <a16:colId xmlns:a16="http://schemas.microsoft.com/office/drawing/2014/main" val="3643904832"/>
                    </a:ext>
                  </a:extLst>
                </a:gridCol>
                <a:gridCol w="417903">
                  <a:extLst>
                    <a:ext uri="{9D8B030D-6E8A-4147-A177-3AD203B41FA5}">
                      <a16:colId xmlns:a16="http://schemas.microsoft.com/office/drawing/2014/main" val="2361548042"/>
                    </a:ext>
                  </a:extLst>
                </a:gridCol>
                <a:gridCol w="271853">
                  <a:extLst>
                    <a:ext uri="{9D8B030D-6E8A-4147-A177-3AD203B41FA5}">
                      <a16:colId xmlns:a16="http://schemas.microsoft.com/office/drawing/2014/main" val="2720869184"/>
                    </a:ext>
                  </a:extLst>
                </a:gridCol>
                <a:gridCol w="919553">
                  <a:extLst>
                    <a:ext uri="{9D8B030D-6E8A-4147-A177-3AD203B41FA5}">
                      <a16:colId xmlns:a16="http://schemas.microsoft.com/office/drawing/2014/main" val="2294709659"/>
                    </a:ext>
                  </a:extLst>
                </a:gridCol>
                <a:gridCol w="417903">
                  <a:extLst>
                    <a:ext uri="{9D8B030D-6E8A-4147-A177-3AD203B41FA5}">
                      <a16:colId xmlns:a16="http://schemas.microsoft.com/office/drawing/2014/main" val="2389874372"/>
                    </a:ext>
                  </a:extLst>
                </a:gridCol>
                <a:gridCol w="286140">
                  <a:extLst>
                    <a:ext uri="{9D8B030D-6E8A-4147-A177-3AD203B41FA5}">
                      <a16:colId xmlns:a16="http://schemas.microsoft.com/office/drawing/2014/main" val="156128600"/>
                    </a:ext>
                  </a:extLst>
                </a:gridCol>
                <a:gridCol w="919553">
                  <a:extLst>
                    <a:ext uri="{9D8B030D-6E8A-4147-A177-3AD203B41FA5}">
                      <a16:colId xmlns:a16="http://schemas.microsoft.com/office/drawing/2014/main" val="272118789"/>
                    </a:ext>
                  </a:extLst>
                </a:gridCol>
              </a:tblGrid>
              <a:tr h="50559">
                <a:tc>
                  <a:txBody>
                    <a:bodyPr/>
                    <a:lstStyle/>
                    <a:p>
                      <a:pPr algn="l" fontAlgn="b"/>
                      <a:r>
                        <a:rPr lang="en-US" sz="600" b="1" u="none" strike="noStrike" dirty="0">
                          <a:effectLst/>
                        </a:rPr>
                        <a:t>Variables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Body_Site</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Year</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3">
                  <a:txBody>
                    <a:bodyPr/>
                    <a:lstStyle/>
                    <a:p>
                      <a:pPr algn="ctr" fontAlgn="b"/>
                      <a:r>
                        <a:rPr lang="en-US" sz="600" b="1" u="none" strike="noStrike" dirty="0" err="1">
                          <a:effectLst/>
                        </a:rPr>
                        <a:t>faith_pd</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a:effectLst/>
                        </a:rPr>
                        <a:t>ASV richness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pielou_e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shannon</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040757"/>
                  </a:ext>
                </a:extLst>
              </a:tr>
              <a:tr h="181307">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675359"/>
                  </a:ext>
                </a:extLst>
              </a:tr>
              <a:tr h="97731">
                <a:tc rowSpan="10">
                  <a:txBody>
                    <a:bodyPr/>
                    <a:lstStyle/>
                    <a:p>
                      <a:pPr algn="l" fontAlgn="b"/>
                      <a:r>
                        <a:rPr lang="en-US" sz="600" u="none" strike="noStrike" dirty="0">
                          <a:effectLst/>
                        </a:rPr>
                        <a:t>Exposure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0.118(0.038, 0.22)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-48.45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0.082(0.017, 0.176)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0.053(0.006, 0.137)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24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-3.51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0.079(0.02, 0.165)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-30.2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0.048(0.006, 0.123)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0.046(0.005, 0.121)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0.068(0.014, 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218916"/>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0.063(0.01,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0.082(0.019,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0.183(0.088, 0.288)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-0.875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0.204(0.105, 0.309)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960052"/>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0.062(0.008, 0.151)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-17.56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0.039(0.001, 0.118)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14006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Nose</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7.5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0.074(0.011,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45.54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0.046(0.002, 0.133)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8236354"/>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4.62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0.011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 0.122)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30658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Right_Arm</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0.248(0.142, 0.354)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103.27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0.422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0.063(0.01, 0.148)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803672"/>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0.061(0, 0.184)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0.026(0, 0.128)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0.12(0.02, 0.261)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0.599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0.126(0.022, 0.268)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0046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Right_Hand</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20.25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0.408(0.297, 0.505)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149.14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0.342(0.23, 0.445)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0.035(0.001, 0.107)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0.665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965983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0.231(0.108, 0.356)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0.185(0.073, 0.31)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0.666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0.08(0.011, 0.189)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321431"/>
                  </a:ext>
                </a:extLst>
              </a:tr>
              <a:tr h="97731">
                <a:tc rowSpan="10">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0.041(0.002, 0.121)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12.48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0.046(0.003, 0.128)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916607"/>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464958"/>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0.062(0.01,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0.014(0, 0.069)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695593"/>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0.177(0.078, 0.287)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0.098(0.026, 0.198)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153506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0.08(0.014, 0.18)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0.052(0.004, 0.141)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753264"/>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Nose</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0.08(0.014, 0.179)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0.069(0.01, 0.165)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71258"/>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851150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0.037(0, 0.149)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2101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0.019(0, 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-0.91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0.066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0.015(0, 0.071)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0.087)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3100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0.013(0,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0.086)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0.078(0.01, 0.186)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0.044(0, 0.138)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102908"/>
                  </a:ext>
                </a:extLst>
              </a:tr>
              <a:tr h="97731">
                <a:tc rowSpan="10">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0.043(0.002, 0.123)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-12.61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0.047(0.003, 0.129)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313026"/>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183460"/>
                  </a:ext>
                </a:extLst>
              </a:tr>
              <a:tr h="97731">
                <a:tc vMerge="1">
                  <a:txBody>
                    <a:bodyPr/>
                    <a:lstStyle/>
                    <a:p>
                      <a:pPr algn="l" fontAlgn="b"/>
                      <a:r>
                        <a:rPr lang="en-US" sz="600" u="none" strike="noStrike">
                          <a:effectLst/>
                        </a:rPr>
                        <a:t>Age_break</a:t>
                      </a:r>
                      <a:endParaRPr lang="en-US" sz="600" b="0" i="0" u="none" strike="noStrike">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624168"/>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3897391"/>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0.083(0.016, 0.184)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-0.155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0.056(0.005, 0.147)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81209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0.083(0.016, 0.183)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0.085(0.017, 0.185)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6213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2944722"/>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327305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76938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0.026(0, 0.109)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2401965"/>
                  </a:ext>
                </a:extLst>
              </a:tr>
              <a:tr h="97731">
                <a:tc rowSpan="10">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0.033(0, 0.107)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29.09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0.029(0, 0.101)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0.017(0, 0.078)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664265"/>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874272"/>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0.009(0, 0.059)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404049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911883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541687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641607"/>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0.027(0, 0.094)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-42.17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0.03(0, 0.099)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0.039(0.002, 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-0.364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0.047(0.004, 0.125)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66062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527474"/>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-6.62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0.065(0.011, 0.151)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-44.57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0.04(0.002, 0.115)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0.025(0, 0.091)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011406"/>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0.022(0,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953437"/>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2  Microbiota alpha diversity (PD) in Amerindian villagers from low medical exposure before (2015) and after (2016) quarterly ivermectin administration .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Only fecal microbiota showed significant reduced faith pd comparing 2016 and 2015.</a:t>
            </a:r>
          </a:p>
          <a:p>
            <a:pPr marL="285750" indent="-285750">
              <a:buFont typeface="Arial" panose="020B0604020202020204" pitchFamily="34" charset="0"/>
              <a:buChar char="•"/>
            </a:pPr>
            <a:r>
              <a:rPr lang="en-US" sz="1100" dirty="0">
                <a:solidFill>
                  <a:srgbClr val="0000FF"/>
                </a:solidFill>
              </a:rPr>
              <a:t>The effect of age and gender is similar to previous analysis.  </a:t>
            </a:r>
          </a:p>
        </p:txBody>
      </p:sp>
      <p:pic>
        <p:nvPicPr>
          <p:cNvPr id="7" name="Picture 6">
            <a:extLst>
              <a:ext uri="{FF2B5EF4-FFF2-40B4-BE49-F238E27FC236}">
                <a16:creationId xmlns:a16="http://schemas.microsoft.com/office/drawing/2014/main" id="{8B1564E1-2E89-5F4B-9324-9FFA4FC966B5}"/>
              </a:ext>
            </a:extLst>
          </p:cNvPr>
          <p:cNvPicPr>
            <a:picLocks noChangeAspect="1"/>
          </p:cNvPicPr>
          <p:nvPr/>
        </p:nvPicPr>
        <p:blipFill rotWithShape="1">
          <a:blip r:embed="rId3"/>
          <a:srcRect t="6720"/>
          <a:stretch/>
        </p:blipFill>
        <p:spPr>
          <a:xfrm>
            <a:off x="287064" y="1033152"/>
            <a:ext cx="5854535" cy="3332973"/>
          </a:xfrm>
          <a:prstGeom prst="rect">
            <a:avLst/>
          </a:prstGeom>
        </p:spPr>
      </p:pic>
    </p:spTree>
    <p:extLst>
      <p:ext uri="{BB962C8B-B14F-4D97-AF65-F5344CB8AC3E}">
        <p14:creationId xmlns:p14="http://schemas.microsoft.com/office/powerpoint/2010/main" val="145659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S3  Microbiota alpha diversity (</a:t>
            </a:r>
            <a:r>
              <a:rPr lang="en-US" sz="800" b="1" dirty="0" err="1"/>
              <a:t>Pielou’s</a:t>
            </a:r>
            <a:r>
              <a:rPr lang="en-US" sz="800" b="1" dirty="0"/>
              <a:t> evenness) in Amerindian villagers from low medical exposure before (2015) and after (2016) quarterly ivermectin administration .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919700"/>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Only oral microbiota showed significant reduced evenness comparing 2016 and 2015.</a:t>
            </a:r>
          </a:p>
        </p:txBody>
      </p:sp>
      <p:pic>
        <p:nvPicPr>
          <p:cNvPr id="5" name="Picture 4">
            <a:extLst>
              <a:ext uri="{FF2B5EF4-FFF2-40B4-BE49-F238E27FC236}">
                <a16:creationId xmlns:a16="http://schemas.microsoft.com/office/drawing/2014/main" id="{3595BFFE-9D6D-D54A-8CB5-FE3C0915BB69}"/>
              </a:ext>
            </a:extLst>
          </p:cNvPr>
          <p:cNvPicPr>
            <a:picLocks noChangeAspect="1"/>
          </p:cNvPicPr>
          <p:nvPr/>
        </p:nvPicPr>
        <p:blipFill rotWithShape="1">
          <a:blip r:embed="rId3"/>
          <a:srcRect t="7203"/>
          <a:stretch/>
        </p:blipFill>
        <p:spPr>
          <a:xfrm>
            <a:off x="160316" y="979714"/>
            <a:ext cx="6757060" cy="3786038"/>
          </a:xfrm>
          <a:prstGeom prst="rect">
            <a:avLst/>
          </a:prstGeom>
        </p:spPr>
      </p:pic>
    </p:spTree>
    <p:extLst>
      <p:ext uri="{BB962C8B-B14F-4D97-AF65-F5344CB8AC3E}">
        <p14:creationId xmlns:p14="http://schemas.microsoft.com/office/powerpoint/2010/main" val="88012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272AC70-BF6C-444B-B206-2FDB434F3C53}"/>
              </a:ext>
            </a:extLst>
          </p:cNvPr>
          <p:cNvGraphicFramePr>
            <a:graphicFrameLocks noGrp="1"/>
          </p:cNvGraphicFramePr>
          <p:nvPr>
            <p:extLst>
              <p:ext uri="{D42A27DB-BD31-4B8C-83A1-F6EECF244321}">
                <p14:modId xmlns:p14="http://schemas.microsoft.com/office/powerpoint/2010/main" val="596206139"/>
              </p:ext>
            </p:extLst>
          </p:nvPr>
        </p:nvGraphicFramePr>
        <p:xfrm>
          <a:off x="485120" y="919121"/>
          <a:ext cx="7770794" cy="850144"/>
        </p:xfrm>
        <a:graphic>
          <a:graphicData uri="http://schemas.openxmlformats.org/drawingml/2006/table">
            <a:tbl>
              <a:tblPr>
                <a:tableStyleId>{5C22544A-7EE6-4342-B048-85BDC9FD1C3A}</a:tableStyleId>
              </a:tblPr>
              <a:tblGrid>
                <a:gridCol w="550863">
                  <a:extLst>
                    <a:ext uri="{9D8B030D-6E8A-4147-A177-3AD203B41FA5}">
                      <a16:colId xmlns:a16="http://schemas.microsoft.com/office/drawing/2014/main" val="2364627910"/>
                    </a:ext>
                  </a:extLst>
                </a:gridCol>
                <a:gridCol w="500063">
                  <a:extLst>
                    <a:ext uri="{9D8B030D-6E8A-4147-A177-3AD203B41FA5}">
                      <a16:colId xmlns:a16="http://schemas.microsoft.com/office/drawing/2014/main" val="1357040235"/>
                    </a:ext>
                  </a:extLst>
                </a:gridCol>
                <a:gridCol w="452438">
                  <a:extLst>
                    <a:ext uri="{9D8B030D-6E8A-4147-A177-3AD203B41FA5}">
                      <a16:colId xmlns:a16="http://schemas.microsoft.com/office/drawing/2014/main" val="1329699384"/>
                    </a:ext>
                  </a:extLst>
                </a:gridCol>
                <a:gridCol w="307976">
                  <a:extLst>
                    <a:ext uri="{9D8B030D-6E8A-4147-A177-3AD203B41FA5}">
                      <a16:colId xmlns:a16="http://schemas.microsoft.com/office/drawing/2014/main" val="2269170331"/>
                    </a:ext>
                  </a:extLst>
                </a:gridCol>
                <a:gridCol w="919553">
                  <a:extLst>
                    <a:ext uri="{9D8B030D-6E8A-4147-A177-3AD203B41FA5}">
                      <a16:colId xmlns:a16="http://schemas.microsoft.com/office/drawing/2014/main" val="2757921681"/>
                    </a:ext>
                  </a:extLst>
                </a:gridCol>
                <a:gridCol w="452438">
                  <a:extLst>
                    <a:ext uri="{9D8B030D-6E8A-4147-A177-3AD203B41FA5}">
                      <a16:colId xmlns:a16="http://schemas.microsoft.com/office/drawing/2014/main" val="1353177202"/>
                    </a:ext>
                  </a:extLst>
                </a:gridCol>
                <a:gridCol w="307976">
                  <a:extLst>
                    <a:ext uri="{9D8B030D-6E8A-4147-A177-3AD203B41FA5}">
                      <a16:colId xmlns:a16="http://schemas.microsoft.com/office/drawing/2014/main" val="3238061411"/>
                    </a:ext>
                  </a:extLst>
                </a:gridCol>
                <a:gridCol w="919553">
                  <a:extLst>
                    <a:ext uri="{9D8B030D-6E8A-4147-A177-3AD203B41FA5}">
                      <a16:colId xmlns:a16="http://schemas.microsoft.com/office/drawing/2014/main" val="2767477505"/>
                    </a:ext>
                  </a:extLst>
                </a:gridCol>
                <a:gridCol w="452438">
                  <a:extLst>
                    <a:ext uri="{9D8B030D-6E8A-4147-A177-3AD203B41FA5}">
                      <a16:colId xmlns:a16="http://schemas.microsoft.com/office/drawing/2014/main" val="2219747309"/>
                    </a:ext>
                  </a:extLst>
                </a:gridCol>
                <a:gridCol w="307976">
                  <a:extLst>
                    <a:ext uri="{9D8B030D-6E8A-4147-A177-3AD203B41FA5}">
                      <a16:colId xmlns:a16="http://schemas.microsoft.com/office/drawing/2014/main" val="626174653"/>
                    </a:ext>
                  </a:extLst>
                </a:gridCol>
                <a:gridCol w="919553">
                  <a:extLst>
                    <a:ext uri="{9D8B030D-6E8A-4147-A177-3AD203B41FA5}">
                      <a16:colId xmlns:a16="http://schemas.microsoft.com/office/drawing/2014/main" val="3945309768"/>
                    </a:ext>
                  </a:extLst>
                </a:gridCol>
                <a:gridCol w="452438">
                  <a:extLst>
                    <a:ext uri="{9D8B030D-6E8A-4147-A177-3AD203B41FA5}">
                      <a16:colId xmlns:a16="http://schemas.microsoft.com/office/drawing/2014/main" val="3807352957"/>
                    </a:ext>
                  </a:extLst>
                </a:gridCol>
                <a:gridCol w="307976">
                  <a:extLst>
                    <a:ext uri="{9D8B030D-6E8A-4147-A177-3AD203B41FA5}">
                      <a16:colId xmlns:a16="http://schemas.microsoft.com/office/drawing/2014/main" val="647737152"/>
                    </a:ext>
                  </a:extLst>
                </a:gridCol>
                <a:gridCol w="919553">
                  <a:extLst>
                    <a:ext uri="{9D8B030D-6E8A-4147-A177-3AD203B41FA5}">
                      <a16:colId xmlns:a16="http://schemas.microsoft.com/office/drawing/2014/main" val="1478662105"/>
                    </a:ext>
                  </a:extLst>
                </a:gridCol>
              </a:tblGrid>
              <a:tr h="84678">
                <a:tc rowSpan="2">
                  <a:txBody>
                    <a:bodyPr/>
                    <a:lstStyle/>
                    <a:p>
                      <a:pPr algn="l" fontAlgn="b"/>
                      <a:r>
                        <a:rPr lang="en-US" sz="700" b="1" u="none" strike="noStrike" dirty="0">
                          <a:effectLst/>
                          <a:latin typeface="Arial" panose="020B0604020202020204" pitchFamily="34" charset="0"/>
                          <a:cs typeface="Arial" panose="020B0604020202020204" pitchFamily="34" charset="0"/>
                        </a:rPr>
                        <a:t>Factor</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a:txBody>
                    <a:bodyPr/>
                    <a:lstStyle/>
                    <a:p>
                      <a:pPr algn="l" fontAlgn="b"/>
                      <a:r>
                        <a:rPr lang="en-US" sz="700" b="1" u="none" strike="noStrike" dirty="0" err="1">
                          <a:effectLst/>
                          <a:latin typeface="Arial" panose="020B0604020202020204" pitchFamily="34" charset="0"/>
                          <a:cs typeface="Arial" panose="020B0604020202020204" pitchFamily="34" charset="0"/>
                        </a:rPr>
                        <a:t>Body_Site</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faith_pd</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a:effectLst/>
                          <a:latin typeface="Arial" panose="020B0604020202020204" pitchFamily="34" charset="0"/>
                          <a:cs typeface="Arial" panose="020B0604020202020204" pitchFamily="34" charset="0"/>
                        </a:rPr>
                        <a:t>ASV richness</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pielou_e</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shannon</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4080143"/>
                  </a:ext>
                </a:extLst>
              </a:tr>
              <a:tr h="84678">
                <a:tc vMerge="1">
                  <a:txBody>
                    <a:bodyPr/>
                    <a:lstStyle/>
                    <a:p>
                      <a:pPr algn="l" fontAlgn="b"/>
                      <a:r>
                        <a:rPr lang="en-US" sz="700" u="none" strike="noStrike" dirty="0">
                          <a:effectLst/>
                          <a:latin typeface="Arial" panose="020B0604020202020204" pitchFamily="34" charset="0"/>
                          <a:cs typeface="Arial" panose="020B0604020202020204" pitchFamily="34" charset="0"/>
                        </a:rPr>
                        <a:t>Factor</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vMerge="1">
                  <a:txBody>
                    <a:bodyPr/>
                    <a:lstStyle/>
                    <a:p>
                      <a:pPr algn="l" fontAlgn="b"/>
                      <a:r>
                        <a:rPr lang="en-US" sz="700" u="none" strike="noStrike" dirty="0" err="1">
                          <a:effectLst/>
                          <a:latin typeface="Arial" panose="020B0604020202020204" pitchFamily="34" charset="0"/>
                          <a:cs typeface="Arial" panose="020B0604020202020204" pitchFamily="34" charset="0"/>
                        </a:rPr>
                        <a:t>Body_Site</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085650"/>
                  </a:ext>
                </a:extLst>
              </a:tr>
              <a:tr h="84678">
                <a:tc rowSpan="5">
                  <a:txBody>
                    <a:bodyPr/>
                    <a:lstStyle/>
                    <a:p>
                      <a:pPr algn="l" fontAlgn="b"/>
                      <a:r>
                        <a:rPr lang="en-US" sz="700" u="none" strike="noStrike" dirty="0">
                          <a:effectLst/>
                          <a:latin typeface="Arial" panose="020B0604020202020204" pitchFamily="34" charset="0"/>
                          <a:cs typeface="Arial" panose="020B0604020202020204" pitchFamily="34" charset="0"/>
                        </a:rPr>
                        <a:t>Year</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Feces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0.044(0.006, 0.11)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-40.1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0.072(0.019, 0.147)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-0.211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0.014(0, 0.061)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7460263"/>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Mouth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0.107(0.037, 0.196)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-0.461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0.061(0.011, 0.139)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0214078"/>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Nose</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4872171"/>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Right_Arm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6495"/>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Right_Hand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-0.218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0.111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dirty="0">
                          <a:effectLst/>
                          <a:latin typeface="Arial" panose="020B0604020202020204" pitchFamily="34" charset="0"/>
                          <a:cs typeface="Arial" panose="020B0604020202020204" pitchFamily="34" charset="0"/>
                        </a:rPr>
                        <a:t>0.01(0, 0.063)</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6016504"/>
                  </a:ext>
                </a:extLst>
              </a:tr>
            </a:tbl>
          </a:graphicData>
        </a:graphic>
      </p:graphicFrame>
      <p:sp>
        <p:nvSpPr>
          <p:cNvPr id="6" name="Rectangle 5">
            <a:extLst>
              <a:ext uri="{FF2B5EF4-FFF2-40B4-BE49-F238E27FC236}">
                <a16:creationId xmlns:a16="http://schemas.microsoft.com/office/drawing/2014/main" id="{80765917-7DDE-5A48-B4B2-94169CCB092E}"/>
              </a:ext>
            </a:extLst>
          </p:cNvPr>
          <p:cNvSpPr/>
          <p:nvPr/>
        </p:nvSpPr>
        <p:spPr>
          <a:xfrm>
            <a:off x="439386" y="167106"/>
            <a:ext cx="8455231" cy="400110"/>
          </a:xfrm>
          <a:prstGeom prst="rect">
            <a:avLst/>
          </a:prstGeom>
        </p:spPr>
        <p:txBody>
          <a:bodyPr wrap="square">
            <a:spAutoFit/>
          </a:bodyPr>
          <a:lstStyle/>
          <a:p>
            <a:r>
              <a:rPr lang="en-US" sz="1000" b="1" dirty="0"/>
              <a:t>Table S2. Comparing alpha diversity from low medical exposure villages in 2016 to 2015. </a:t>
            </a:r>
            <a:r>
              <a:rPr lang="en-US" sz="1000" dirty="0"/>
              <a:t>The regression coefficient adjusted for gender and age, p value, and effect size as measured by partial omega2 are presented only if significant.</a:t>
            </a:r>
          </a:p>
        </p:txBody>
      </p:sp>
      <p:sp>
        <p:nvSpPr>
          <p:cNvPr id="7" name="TextBox 6">
            <a:extLst>
              <a:ext uri="{FF2B5EF4-FFF2-40B4-BE49-F238E27FC236}">
                <a16:creationId xmlns:a16="http://schemas.microsoft.com/office/drawing/2014/main" id="{97760110-71D1-7241-8E5F-C988495EFBF8}"/>
              </a:ext>
            </a:extLst>
          </p:cNvPr>
          <p:cNvSpPr txBox="1"/>
          <p:nvPr/>
        </p:nvSpPr>
        <p:spPr>
          <a:xfrm>
            <a:off x="485120" y="1982811"/>
            <a:ext cx="8250767"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Comparing 2016 and 2015, there is significant lower alpha diversity in feces in all index but evenness.  The effect size based on richness is medium.</a:t>
            </a:r>
          </a:p>
          <a:p>
            <a:pPr marL="285750" indent="-285750">
              <a:buFont typeface="Arial" panose="020B0604020202020204" pitchFamily="34" charset="0"/>
              <a:buChar char="•"/>
            </a:pPr>
            <a:r>
              <a:rPr lang="en-US" sz="1100" dirty="0">
                <a:solidFill>
                  <a:srgbClr val="0000FF"/>
                </a:solidFill>
              </a:rPr>
              <a:t>In oral microbiota, there is also significantly lower alpha diversity, but only in index based on abundance, the effect is medium.</a:t>
            </a:r>
          </a:p>
          <a:p>
            <a:pPr marL="285750" indent="-285750">
              <a:buFont typeface="Arial" panose="020B0604020202020204" pitchFamily="34" charset="0"/>
              <a:buChar char="•"/>
            </a:pPr>
            <a:r>
              <a:rPr lang="en-US" sz="1100" dirty="0">
                <a:solidFill>
                  <a:srgbClr val="0000FF"/>
                </a:solidFill>
              </a:rPr>
              <a:t>In nasal, and skin community, there appeared to be no significant year effect.</a:t>
            </a:r>
          </a:p>
        </p:txBody>
      </p:sp>
    </p:spTree>
    <p:extLst>
      <p:ext uri="{BB962C8B-B14F-4D97-AF65-F5344CB8AC3E}">
        <p14:creationId xmlns:p14="http://schemas.microsoft.com/office/powerpoint/2010/main" val="60024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553998"/>
          </a:xfrm>
          <a:prstGeom prst="rect">
            <a:avLst/>
          </a:prstGeom>
          <a:noFill/>
        </p:spPr>
        <p:txBody>
          <a:bodyPr wrap="square" rtlCol="0">
            <a:spAutoFit/>
          </a:bodyPr>
          <a:lstStyle/>
          <a:p>
            <a:r>
              <a:rPr lang="en-US" sz="1000" b="1" dirty="0"/>
              <a:t>Table SX. Alpha diversity comparing year 2016 to 2015, among different exposure and age groups. </a:t>
            </a:r>
            <a:r>
              <a:rPr lang="en-US" sz="1000" dirty="0"/>
              <a:t>Percent difference comparing 2016 to 2015 and adjusted p value (</a:t>
            </a:r>
            <a:r>
              <a:rPr lang="en-US" sz="1000" dirty="0" err="1"/>
              <a:t>fdr</a:t>
            </a:r>
            <a:r>
              <a:rPr lang="en-US" sz="1000" dirty="0"/>
              <a:t> adjustment) from Wilcoxon test (in parentheses) are shown. Comparison with adjusted p value &lt;=0.1 are highlighted in red. Comparisons in which 2016 had a higher alpha diversity are shaded in blue, and 2016 had a lower alpha diversity are in orange.</a:t>
            </a:r>
          </a:p>
        </p:txBody>
      </p:sp>
      <p:sp>
        <p:nvSpPr>
          <p:cNvPr id="5" name="TextBox 4">
            <a:extLst>
              <a:ext uri="{FF2B5EF4-FFF2-40B4-BE49-F238E27FC236}">
                <a16:creationId xmlns:a16="http://schemas.microsoft.com/office/drawing/2014/main" id="{F2ECE0E3-A195-ED46-AE4E-4AB44FBF1FE2}"/>
              </a:ext>
            </a:extLst>
          </p:cNvPr>
          <p:cNvSpPr txBox="1"/>
          <p:nvPr/>
        </p:nvSpPr>
        <p:spPr>
          <a:xfrm>
            <a:off x="212658" y="4426419"/>
            <a:ext cx="8250767"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The differences between years are not significant for most of the comparisons.</a:t>
            </a:r>
          </a:p>
          <a:p>
            <a:pPr marL="285750" indent="-285750">
              <a:buFont typeface="Arial" panose="020B0604020202020204" pitchFamily="34" charset="0"/>
              <a:buChar char="•"/>
            </a:pPr>
            <a:r>
              <a:rPr lang="en-US" sz="1100" dirty="0">
                <a:solidFill>
                  <a:srgbClr val="0000FF"/>
                </a:solidFill>
              </a:rPr>
              <a:t>Fecal microbiome tended to have lower alpha diversity in 2016 for most age groups except infants and toddlers. </a:t>
            </a:r>
          </a:p>
          <a:p>
            <a:pPr marL="285750" indent="-285750">
              <a:buFont typeface="Arial" panose="020B0604020202020204" pitchFamily="34" charset="0"/>
              <a:buChar char="•"/>
            </a:pPr>
            <a:r>
              <a:rPr lang="en-US" sz="1100" dirty="0">
                <a:solidFill>
                  <a:srgbClr val="0000FF"/>
                </a:solidFill>
              </a:rPr>
              <a:t>There appeared to be lower alpha diversity in 2016 in all body sites in most age groups using </a:t>
            </a:r>
            <a:r>
              <a:rPr lang="en-US" sz="1100" dirty="0" err="1">
                <a:solidFill>
                  <a:srgbClr val="0000FF"/>
                </a:solidFill>
              </a:rPr>
              <a:t>faith_pd</a:t>
            </a:r>
            <a:r>
              <a:rPr lang="en-US" sz="1100" dirty="0">
                <a:solidFill>
                  <a:srgbClr val="0000FF"/>
                </a:solidFill>
              </a:rPr>
              <a:t> and ASV richness except infants and toddlers</a:t>
            </a:r>
          </a:p>
        </p:txBody>
      </p:sp>
      <p:graphicFrame>
        <p:nvGraphicFramePr>
          <p:cNvPr id="6" name="Table 5">
            <a:extLst>
              <a:ext uri="{FF2B5EF4-FFF2-40B4-BE49-F238E27FC236}">
                <a16:creationId xmlns:a16="http://schemas.microsoft.com/office/drawing/2014/main" id="{DA05310A-6A28-714A-AE14-CEFA0F2E337E}"/>
              </a:ext>
            </a:extLst>
          </p:cNvPr>
          <p:cNvGraphicFramePr>
            <a:graphicFrameLocks noGrp="1"/>
          </p:cNvGraphicFramePr>
          <p:nvPr>
            <p:extLst>
              <p:ext uri="{D42A27DB-BD31-4B8C-83A1-F6EECF244321}">
                <p14:modId xmlns:p14="http://schemas.microsoft.com/office/powerpoint/2010/main" val="3943635767"/>
              </p:ext>
            </p:extLst>
          </p:nvPr>
        </p:nvGraphicFramePr>
        <p:xfrm>
          <a:off x="292068" y="827558"/>
          <a:ext cx="8229599" cy="3420098"/>
        </p:xfrm>
        <a:graphic>
          <a:graphicData uri="http://schemas.openxmlformats.org/drawingml/2006/table">
            <a:tbl>
              <a:tblPr/>
              <a:tblGrid>
                <a:gridCol w="758533">
                  <a:extLst>
                    <a:ext uri="{9D8B030D-6E8A-4147-A177-3AD203B41FA5}">
                      <a16:colId xmlns:a16="http://schemas.microsoft.com/office/drawing/2014/main" val="1796989631"/>
                    </a:ext>
                  </a:extLst>
                </a:gridCol>
                <a:gridCol w="622386">
                  <a:extLst>
                    <a:ext uri="{9D8B030D-6E8A-4147-A177-3AD203B41FA5}">
                      <a16:colId xmlns:a16="http://schemas.microsoft.com/office/drawing/2014/main" val="115454492"/>
                    </a:ext>
                  </a:extLst>
                </a:gridCol>
                <a:gridCol w="795001">
                  <a:extLst>
                    <a:ext uri="{9D8B030D-6E8A-4147-A177-3AD203B41FA5}">
                      <a16:colId xmlns:a16="http://schemas.microsoft.com/office/drawing/2014/main" val="1502976418"/>
                    </a:ext>
                  </a:extLst>
                </a:gridCol>
                <a:gridCol w="795001">
                  <a:extLst>
                    <a:ext uri="{9D8B030D-6E8A-4147-A177-3AD203B41FA5}">
                      <a16:colId xmlns:a16="http://schemas.microsoft.com/office/drawing/2014/main" val="1348828306"/>
                    </a:ext>
                  </a:extLst>
                </a:gridCol>
                <a:gridCol w="795001">
                  <a:extLst>
                    <a:ext uri="{9D8B030D-6E8A-4147-A177-3AD203B41FA5}">
                      <a16:colId xmlns:a16="http://schemas.microsoft.com/office/drawing/2014/main" val="2899489222"/>
                    </a:ext>
                  </a:extLst>
                </a:gridCol>
                <a:gridCol w="795001">
                  <a:extLst>
                    <a:ext uri="{9D8B030D-6E8A-4147-A177-3AD203B41FA5}">
                      <a16:colId xmlns:a16="http://schemas.microsoft.com/office/drawing/2014/main" val="207781665"/>
                    </a:ext>
                  </a:extLst>
                </a:gridCol>
                <a:gridCol w="926286">
                  <a:extLst>
                    <a:ext uri="{9D8B030D-6E8A-4147-A177-3AD203B41FA5}">
                      <a16:colId xmlns:a16="http://schemas.microsoft.com/office/drawing/2014/main" val="3849619789"/>
                    </a:ext>
                  </a:extLst>
                </a:gridCol>
                <a:gridCol w="926286">
                  <a:extLst>
                    <a:ext uri="{9D8B030D-6E8A-4147-A177-3AD203B41FA5}">
                      <a16:colId xmlns:a16="http://schemas.microsoft.com/office/drawing/2014/main" val="188409616"/>
                    </a:ext>
                  </a:extLst>
                </a:gridCol>
                <a:gridCol w="991928">
                  <a:extLst>
                    <a:ext uri="{9D8B030D-6E8A-4147-A177-3AD203B41FA5}">
                      <a16:colId xmlns:a16="http://schemas.microsoft.com/office/drawing/2014/main" val="4151502674"/>
                    </a:ext>
                  </a:extLst>
                </a:gridCol>
                <a:gridCol w="824176">
                  <a:extLst>
                    <a:ext uri="{9D8B030D-6E8A-4147-A177-3AD203B41FA5}">
                      <a16:colId xmlns:a16="http://schemas.microsoft.com/office/drawing/2014/main" val="3722694417"/>
                    </a:ext>
                  </a:extLst>
                </a:gridCol>
              </a:tblGrid>
              <a:tr h="155459">
                <a:tc rowSpan="2">
                  <a:txBody>
                    <a:bodyPr/>
                    <a:lstStyle/>
                    <a:p>
                      <a:pPr algn="ctr" fontAlgn="b"/>
                      <a:r>
                        <a:rPr lang="en-US" sz="900" b="0" i="0" u="none" strike="noStrike" dirty="0">
                          <a:solidFill>
                            <a:srgbClr val="000000"/>
                          </a:solidFill>
                          <a:effectLst/>
                          <a:latin typeface="Calibri" panose="020F0502020204030204" pitchFamily="34" charset="0"/>
                        </a:rPr>
                        <a:t>Alpha diversity</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fontAlgn="b"/>
                      <a:r>
                        <a:rPr lang="en-US" sz="900" b="0" i="0" u="none" strike="noStrike" dirty="0">
                          <a:solidFill>
                            <a:srgbClr val="000000"/>
                          </a:solidFill>
                          <a:effectLst/>
                          <a:latin typeface="Calibri" panose="020F0502020204030204" pitchFamily="34" charset="0"/>
                        </a:rPr>
                        <a:t>Body Site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4">
                  <a:txBody>
                    <a:bodyPr/>
                    <a:lstStyle/>
                    <a:p>
                      <a:pPr algn="ctr" fontAlgn="b"/>
                      <a:r>
                        <a:rPr lang="en-US" sz="900" b="0" i="0" u="none" strike="noStrike">
                          <a:solidFill>
                            <a:srgbClr val="000000"/>
                          </a:solidFill>
                          <a:effectLst/>
                          <a:latin typeface="Calibri" panose="020F0502020204030204" pitchFamily="34" charset="0"/>
                        </a:rPr>
                        <a:t>Low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900" b="0" i="0" u="none" strike="noStrike">
                          <a:solidFill>
                            <a:srgbClr val="000000"/>
                          </a:solidFill>
                          <a:effectLst/>
                          <a:latin typeface="Calibri" panose="020F0502020204030204" pitchFamily="34" charset="0"/>
                        </a:rPr>
                        <a:t>Medium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7804940"/>
                  </a:ext>
                </a:extLst>
              </a:tr>
              <a:tr h="155459">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27249"/>
                  </a:ext>
                </a:extLst>
              </a:tr>
              <a:tr h="155459">
                <a:tc rowSpan="5">
                  <a:txBody>
                    <a:bodyPr/>
                    <a:lstStyle/>
                    <a:p>
                      <a:pPr algn="ctr" fontAlgn="t"/>
                      <a:r>
                        <a:rPr lang="en-US" sz="900" b="0" i="0" u="none" strike="noStrike">
                          <a:solidFill>
                            <a:srgbClr val="000000"/>
                          </a:solidFill>
                          <a:effectLst/>
                          <a:latin typeface="Calibri" panose="020F0502020204030204" pitchFamily="34" charset="0"/>
                        </a:rPr>
                        <a:t>faith_pd</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2.78%(1)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-9.28%(0.283)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-17.84%(0.009)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-6.95%(0.182)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5.63%(0.829)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-18.84%(0.182)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-16.5%(0.232)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-1.76%(0.912)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0702575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-6.89%(0.673)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-6.87%(0.595)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-9.19%(0.557)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7.24%(0.595)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-23.85%(0.557)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0.66%(0.673)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15.16%(0.557)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-3.49%(0.62)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25203189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53.95%(0.817)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-17.51%(0.662)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16.66%(0.662)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1.08%(0.817)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100.38%(0.076)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-28.93%(0.817)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-25.28%(0.662)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-4.67%(0.817)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667738572"/>
                  </a:ext>
                </a:extLst>
              </a:tr>
              <a:tr h="155459">
                <a:tc vMerge="1">
                  <a:txBody>
                    <a:bodyPr/>
                    <a:lstStyle/>
                    <a:p>
                      <a:endParaRPr lang="en-US"/>
                    </a:p>
                  </a:txBody>
                  <a:tcPr/>
                </a:tc>
                <a:tc>
                  <a:txBody>
                    <a:bodyPr/>
                    <a:lstStyle/>
                    <a:p>
                      <a:pPr algn="l" fontAlgn="b"/>
                      <a:r>
                        <a:rPr lang="en-US" sz="900" b="0" i="0" u="none" strike="noStrike" dirty="0" err="1">
                          <a:solidFill>
                            <a:srgbClr val="000000"/>
                          </a:solidFill>
                          <a:effectLst/>
                          <a:latin typeface="Calibri" panose="020F0502020204030204" pitchFamily="34" charset="0"/>
                        </a:rPr>
                        <a:t>Right_Arm</a:t>
                      </a:r>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-16.05%(0.598)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20.1%(0.17)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-3.24%(0.91)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-4.71%(0.824)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0.94%(0.968)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-21.46%(0.17)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1.31%(0.852)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-16.99%(0.17)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15068963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-24.3%(0.395)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3.81%(0.718)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-13.15%(0.135)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-4.73%(0.653)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-26.76%(0.003)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-7.58%(0.718)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-7.92%(0.653)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98360606"/>
                  </a:ext>
                </a:extLst>
              </a:tr>
              <a:tr h="155459">
                <a:tc rowSpan="5">
                  <a:txBody>
                    <a:bodyPr/>
                    <a:lstStyle/>
                    <a:p>
                      <a:pPr algn="ctr" fontAlgn="t"/>
                      <a:r>
                        <a:rPr lang="en-US" sz="900" b="0" i="0" u="none" strike="noStrike">
                          <a:solidFill>
                            <a:srgbClr val="000000"/>
                          </a:solidFill>
                          <a:effectLst/>
                          <a:latin typeface="Calibri" panose="020F0502020204030204" pitchFamily="34" charset="0"/>
                        </a:rPr>
                        <a:t>ASV richness</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5.67%(0.765)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-10.15%(0.61)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-27.3%(0.012)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-16.05%(0.048)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13.01%(0.765)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-29.2%(0.132)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-23.24%(0.212)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-0.71%(0.972)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4219146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-12.55%(0.546)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10.97%(0.546)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-19.24%(0.546)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7.09%(0.546)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31.47%(0.546)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4.83%(0.546)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649183689"/>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94.07%(0.921)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-28.13%(0.541)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11.66%(0.921)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-5.68%(0.921)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169.31%(0.046)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-40.46%(0.541)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87584966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-9.49%(0.624)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28.08%(0.432)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-8.27%(0.624)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-1.46%(0.624)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10.37%(0.624)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-21.77%(0.432)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3.19%(0.763)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-12.15%(0.592)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07967561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-17.69%(0.504)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-10.57%(0.288)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13.23%(0.69)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-25.64%(0.018)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-4.43%(0.784)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-1.12%(0.784)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776783760"/>
                  </a:ext>
                </a:extLst>
              </a:tr>
              <a:tr h="155459">
                <a:tc rowSpan="5">
                  <a:txBody>
                    <a:bodyPr/>
                    <a:lstStyle/>
                    <a:p>
                      <a:pPr algn="ctr" fontAlgn="t"/>
                      <a:r>
                        <a:rPr lang="en-US" sz="900" b="0" i="0" u="none" strike="noStrike">
                          <a:solidFill>
                            <a:srgbClr val="000000"/>
                          </a:solidFill>
                          <a:effectLst/>
                          <a:latin typeface="Calibri" panose="020F0502020204030204" pitchFamily="34" charset="0"/>
                        </a:rPr>
                        <a:t>pielou_e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1.29%(0.964)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-2.11%(0.52)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-2.1%(0.706)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1.21%(0.964)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-9.06%(0.478)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-6.14%(0.52)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0.22%(0.964)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59733995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-3.65%(0.182)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-17.1%(0.008)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-12.06%(0.022)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-5.73%(0.023)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2.24%(0.921)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6.49%(0.461)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18.63%(0.002)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3.15%(0.347)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7312048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10.34%(0.672)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-0.38%(0.874)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5.23%(0.713)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-5.19%(0.381)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3.99%(0.713)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-14.42%(0.713)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-12.87%(0.381)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13.83%(0.381)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934818610"/>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4.29%(0.486)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-4.48%(0.486)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4.59%(0.712)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0.19%(0.918)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4.44%(0.486)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91035577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-0.1%(1)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0.89%(0.912)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-1.49%(0.912)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-4.17%(0.912)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3.21%(0.912)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-3.68%(0.445)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-1.86%(0.912)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111715650"/>
                  </a:ext>
                </a:extLst>
              </a:tr>
              <a:tr h="155459">
                <a:tc rowSpan="5">
                  <a:txBody>
                    <a:bodyPr/>
                    <a:lstStyle/>
                    <a:p>
                      <a:pPr algn="ctr" fontAlgn="t"/>
                      <a:r>
                        <a:rPr lang="en-US" sz="900" b="0" i="0" u="none" strike="noStrike">
                          <a:solidFill>
                            <a:srgbClr val="000000"/>
                          </a:solidFill>
                          <a:effectLst/>
                          <a:latin typeface="Calibri" panose="020F0502020204030204" pitchFamily="34" charset="0"/>
                        </a:rPr>
                        <a:t>shannon</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-4.03%(0.44)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-7.33%(0.121)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-2.57%(0.48)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3.62%(0.887)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-14.48%(0.08)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-10.35%(0.121)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0.33%(0.887)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6364401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-7.34%(0.4)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-19.26%(0.085)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-13.91%(0.104)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-4.42%(0.516)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-2.28%(0.842)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8.14%(0.64)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27.74%(0.02)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4.67%(0.516)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78325251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13.75%(0.955)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-7.41%(0.687)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10.35%(0.701)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-5.58%(0.687)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45.26%(0.076)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-23.42%(0.687)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-20.88%(0.687)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12.57%(0.687)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80885600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-5.11%(0.693)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8.15%(0.35)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-4.33%(0.693)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-5.92%(0.566)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6.18%(0.566)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-4.77%(0.566)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0.75%(0.969)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621782451"/>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-4.37%(0.528)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1.63%(0.528)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-4.64%(0.528)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-5.95%(0.648)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5.03%(0.566)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-8.63%(0.009)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-3.58%(0.919)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-4.03%(0.919)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4129606193"/>
                  </a:ext>
                </a:extLst>
              </a:tr>
            </a:tbl>
          </a:graphicData>
        </a:graphic>
      </p:graphicFrame>
      <p:sp>
        <p:nvSpPr>
          <p:cNvPr id="2" name="TextBox 1">
            <a:extLst>
              <a:ext uri="{FF2B5EF4-FFF2-40B4-BE49-F238E27FC236}">
                <a16:creationId xmlns:a16="http://schemas.microsoft.com/office/drawing/2014/main" id="{65A093CA-1CB6-C444-85E9-99008C84775A}"/>
              </a:ext>
            </a:extLst>
          </p:cNvPr>
          <p:cNvSpPr txBox="1"/>
          <p:nvPr/>
        </p:nvSpPr>
        <p:spPr>
          <a:xfrm>
            <a:off x="1199408" y="5527964"/>
            <a:ext cx="2274982" cy="369332"/>
          </a:xfrm>
          <a:prstGeom prst="rect">
            <a:avLst/>
          </a:prstGeom>
          <a:noFill/>
        </p:spPr>
        <p:txBody>
          <a:bodyPr wrap="none" rtlCol="0">
            <a:spAutoFit/>
          </a:bodyPr>
          <a:lstStyle/>
          <a:p>
            <a:r>
              <a:rPr lang="en-US" dirty="0">
                <a:solidFill>
                  <a:srgbClr val="FF0000"/>
                </a:solidFill>
              </a:rPr>
              <a:t>Did not consider sex</a:t>
            </a:r>
          </a:p>
        </p:txBody>
      </p:sp>
    </p:spTree>
    <p:extLst>
      <p:ext uri="{BB962C8B-B14F-4D97-AF65-F5344CB8AC3E}">
        <p14:creationId xmlns:p14="http://schemas.microsoft.com/office/powerpoint/2010/main" val="105083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1  Microbiota alpha diversity (PD)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
        <p:nvSpPr>
          <p:cNvPr id="6" name="Rectangle 5">
            <a:extLst>
              <a:ext uri="{FF2B5EF4-FFF2-40B4-BE49-F238E27FC236}">
                <a16:creationId xmlns:a16="http://schemas.microsoft.com/office/drawing/2014/main" id="{9754CD34-9617-214A-A83E-49C4B37B17AB}"/>
              </a:ext>
            </a:extLst>
          </p:cNvPr>
          <p:cNvSpPr/>
          <p:nvPr/>
        </p:nvSpPr>
        <p:spPr>
          <a:xfrm>
            <a:off x="4572000" y="67503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830997"/>
          </a:xfrm>
          <a:prstGeom prst="rect">
            <a:avLst/>
          </a:prstGeom>
          <a:noFill/>
        </p:spPr>
        <p:txBody>
          <a:bodyPr wrap="square" rtlCol="0">
            <a:spAutoFit/>
          </a:bodyPr>
          <a:lstStyle/>
          <a:p>
            <a:r>
              <a:rPr lang="en-US" sz="800" b="1" dirty="0"/>
              <a:t>Figure S1  Microbiota alpha diversity (ASV richness)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
        <p:nvSpPr>
          <p:cNvPr id="6" name="Rectangle 5">
            <a:extLst>
              <a:ext uri="{FF2B5EF4-FFF2-40B4-BE49-F238E27FC236}">
                <a16:creationId xmlns:a16="http://schemas.microsoft.com/office/drawing/2014/main" id="{60F3442B-E5B8-374A-B208-611E76A15666}"/>
              </a:ext>
            </a:extLst>
          </p:cNvPr>
          <p:cNvSpPr/>
          <p:nvPr/>
        </p:nvSpPr>
        <p:spPr>
          <a:xfrm>
            <a:off x="4838007" y="892433"/>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S2  Microbiota alpha diversity</a:t>
            </a:r>
            <a:r>
              <a:rPr lang="zh-CN" altLang="en-US" sz="800" b="1" dirty="0"/>
              <a:t> </a:t>
            </a:r>
            <a:r>
              <a:rPr lang="en-US" altLang="zh-CN" sz="800" b="1" dirty="0"/>
              <a:t>(</a:t>
            </a:r>
            <a:r>
              <a:rPr lang="en-US" altLang="zh-CN" sz="800" b="1" dirty="0" err="1"/>
              <a:t>Pielou’s</a:t>
            </a:r>
            <a:r>
              <a:rPr lang="en-US" altLang="zh-CN" sz="800" b="1" dirty="0"/>
              <a:t> evenness)</a:t>
            </a:r>
            <a:r>
              <a:rPr lang="en-US" sz="800" b="1" dirty="0"/>
              <a:t>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3" name="Picture 2">
            <a:extLst>
              <a:ext uri="{FF2B5EF4-FFF2-40B4-BE49-F238E27FC236}">
                <a16:creationId xmlns:a16="http://schemas.microsoft.com/office/drawing/2014/main" id="{B1BFDCBD-05F2-1B47-8916-2E23774E236C}"/>
              </a:ext>
            </a:extLst>
          </p:cNvPr>
          <p:cNvPicPr>
            <a:picLocks noChangeAspect="1"/>
          </p:cNvPicPr>
          <p:nvPr/>
        </p:nvPicPr>
        <p:blipFill>
          <a:blip r:embed="rId2"/>
          <a:stretch>
            <a:fillRect/>
          </a:stretch>
        </p:blipFill>
        <p:spPr>
          <a:xfrm>
            <a:off x="133799" y="1095094"/>
            <a:ext cx="7414158" cy="4308227"/>
          </a:xfrm>
          <a:prstGeom prst="rect">
            <a:avLst/>
          </a:prstGeom>
        </p:spPr>
      </p:pic>
      <p:sp>
        <p:nvSpPr>
          <p:cNvPr id="6" name="Rectangle 5">
            <a:extLst>
              <a:ext uri="{FF2B5EF4-FFF2-40B4-BE49-F238E27FC236}">
                <a16:creationId xmlns:a16="http://schemas.microsoft.com/office/drawing/2014/main" id="{9D3A4705-9A09-8041-8781-28E1F55E5E73}"/>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1851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a:t>
            </a:r>
            <a:r>
              <a:rPr lang="en-US" sz="800" b="1" dirty="0" err="1"/>
              <a:t>Sx</a:t>
            </a:r>
            <a:r>
              <a:rPr lang="en-US" sz="800" b="1" dirty="0"/>
              <a:t>  Microbiota alpha diversity</a:t>
            </a:r>
            <a:r>
              <a:rPr lang="zh-CN" altLang="en-US" sz="800" b="1" dirty="0"/>
              <a:t> </a:t>
            </a:r>
            <a:r>
              <a:rPr lang="en-US" altLang="zh-CN" sz="800" b="1" dirty="0"/>
              <a:t>(PD)</a:t>
            </a:r>
            <a:r>
              <a:rPr lang="en-US" sz="800" b="1" dirty="0"/>
              <a:t> from Amerindian villagers from low and medium urban exposure in 2016.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2" name="Picture 1">
            <a:extLst>
              <a:ext uri="{FF2B5EF4-FFF2-40B4-BE49-F238E27FC236}">
                <a16:creationId xmlns:a16="http://schemas.microsoft.com/office/drawing/2014/main" id="{DCA429E3-0341-AE4E-8040-026B1DB2C459}"/>
              </a:ext>
            </a:extLst>
          </p:cNvPr>
          <p:cNvPicPr>
            <a:picLocks noChangeAspect="1"/>
          </p:cNvPicPr>
          <p:nvPr/>
        </p:nvPicPr>
        <p:blipFill>
          <a:blip r:embed="rId2"/>
          <a:stretch>
            <a:fillRect/>
          </a:stretch>
        </p:blipFill>
        <p:spPr>
          <a:xfrm>
            <a:off x="152747" y="1254829"/>
            <a:ext cx="7612664" cy="4448028"/>
          </a:xfrm>
          <a:prstGeom prst="rect">
            <a:avLst/>
          </a:prstGeom>
        </p:spPr>
      </p:pic>
      <p:sp>
        <p:nvSpPr>
          <p:cNvPr id="6" name="Rectangle 5">
            <a:extLst>
              <a:ext uri="{FF2B5EF4-FFF2-40B4-BE49-F238E27FC236}">
                <a16:creationId xmlns:a16="http://schemas.microsoft.com/office/drawing/2014/main" id="{12A4FD83-FBD3-9E4B-B24D-2CAE2544BD08}"/>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2016</a:t>
            </a:r>
            <a:endParaRPr lang="en-US" sz="3200" dirty="0">
              <a:solidFill>
                <a:srgbClr val="FF0000"/>
              </a:solidFill>
            </a:endParaRPr>
          </a:p>
        </p:txBody>
      </p:sp>
      <p:sp>
        <p:nvSpPr>
          <p:cNvPr id="8" name="TextBox 7">
            <a:extLst>
              <a:ext uri="{FF2B5EF4-FFF2-40B4-BE49-F238E27FC236}">
                <a16:creationId xmlns:a16="http://schemas.microsoft.com/office/drawing/2014/main" id="{E89B416B-8090-4149-9B6D-E5FB1E614D65}"/>
              </a:ext>
            </a:extLst>
          </p:cNvPr>
          <p:cNvSpPr txBox="1"/>
          <p:nvPr/>
        </p:nvSpPr>
        <p:spPr>
          <a:xfrm>
            <a:off x="342697" y="5762564"/>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Similarly as in 2015, the effects of exposure is significant in all body sites.</a:t>
            </a:r>
          </a:p>
          <a:p>
            <a:pPr marL="285750" indent="-285750">
              <a:buFont typeface="Arial" panose="020B0604020202020204" pitchFamily="34" charset="0"/>
              <a:buChar char="•"/>
            </a:pPr>
            <a:r>
              <a:rPr lang="en-US" sz="1100" dirty="0">
                <a:solidFill>
                  <a:srgbClr val="0000FF"/>
                </a:solidFill>
              </a:rPr>
              <a:t>Interestingly in 2016, the age dependent trend in fecal microbiome become unobservable.</a:t>
            </a:r>
          </a:p>
        </p:txBody>
      </p:sp>
    </p:spTree>
    <p:extLst>
      <p:ext uri="{BB962C8B-B14F-4D97-AF65-F5344CB8AC3E}">
        <p14:creationId xmlns:p14="http://schemas.microsoft.com/office/powerpoint/2010/main" val="115485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11623</TotalTime>
  <Words>7464</Words>
  <Application>Microsoft Macintosh PowerPoint</Application>
  <PresentationFormat>On-screen Show (4:3)</PresentationFormat>
  <Paragraphs>1734</Paragraphs>
  <Slides>36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195</cp:revision>
  <dcterms:created xsi:type="dcterms:W3CDTF">2019-11-02T14:33:36Z</dcterms:created>
  <dcterms:modified xsi:type="dcterms:W3CDTF">2021-07-16T18:57:12Z</dcterms:modified>
</cp:coreProperties>
</file>